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8" r:id="rId9"/>
    <p:sldId id="265" r:id="rId10"/>
    <p:sldId id="266" r:id="rId11"/>
    <p:sldId id="289" r:id="rId12"/>
    <p:sldId id="290" r:id="rId13"/>
    <p:sldId id="291" r:id="rId14"/>
    <p:sldId id="292" r:id="rId15"/>
    <p:sldId id="271" r:id="rId16"/>
    <p:sldId id="293" r:id="rId17"/>
    <p:sldId id="294" r:id="rId18"/>
    <p:sldId id="27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C2A0-887E-4B0C-A687-91ECD5640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CEEE-43AA-4E08-8C56-48A93D92C7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           </a:t>
            </a:r>
            <a:r>
              <a:rPr lang="en-IN" b="1" dirty="0" smtClean="0"/>
              <a:t>PROTEIN ENERGY MALNUTRITION</a:t>
            </a:r>
          </a:p>
          <a:p>
            <a:endParaRPr lang="en-IN" dirty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  <a:p>
            <a:pPr>
              <a:buNone/>
            </a:pPr>
            <a:r>
              <a:rPr lang="en-IN" dirty="0" smtClean="0"/>
              <a:t>                                                                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      By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Dr. </a:t>
            </a:r>
            <a:r>
              <a:rPr lang="en-IN" dirty="0" err="1" smtClean="0"/>
              <a:t>Mahadevi</a:t>
            </a:r>
            <a:r>
              <a:rPr lang="en-IN" dirty="0" smtClean="0"/>
              <a:t> A.L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Dept of Physiology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 SKHMC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USES&#10;&#10;&#10;by decreased absorption or abnormal metabolism&#10;Burns&#10;cystic fibrosis&#10;chronic renal failure&#10;childhood malignancie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812"/>
          <a:stretch>
            <a:fillRect/>
          </a:stretch>
        </p:blipFill>
        <p:spPr bwMode="auto">
          <a:xfrm>
            <a:off x="0" y="142852"/>
            <a:ext cx="878684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8&#10;&#10;Rittu Chandel&#10;&#10; "/>
          <p:cNvPicPr>
            <a:picLocks noChangeAspect="1" noChangeArrowheads="1"/>
          </p:cNvPicPr>
          <p:nvPr/>
        </p:nvPicPr>
        <p:blipFill>
          <a:blip r:embed="rId2"/>
          <a:srcRect b="6579"/>
          <a:stretch>
            <a:fillRect/>
          </a:stretch>
        </p:blipFill>
        <p:spPr bwMode="auto">
          <a:xfrm>
            <a:off x="155574" y="571480"/>
            <a:ext cx="8202639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RASMUS&#10;&#10;&#10;insufficient energy intake to match the&#10;body's requirements&#10;Duration : months to years&#10;&#10;&#10;Emaciation&#10;loss of s..."/>
          <p:cNvPicPr>
            <a:picLocks noChangeAspect="1" noChangeArrowheads="1"/>
          </p:cNvPicPr>
          <p:nvPr/>
        </p:nvPicPr>
        <p:blipFill>
          <a:blip r:embed="rId2"/>
          <a:srcRect b="8247"/>
          <a:stretch>
            <a:fillRect/>
          </a:stretch>
        </p:blipFill>
        <p:spPr bwMode="auto">
          <a:xfrm>
            <a:off x="155574" y="0"/>
            <a:ext cx="8774143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WASHIORKAR&#10;&#10;&#10;&#10;&#10;&#10;&#10;&#10;&#10;&#10;adequate carbohydrate consumption&#10;decreased protein intake&#10;Duration : weeks&#10;edema, moon facies..."/>
          <p:cNvPicPr>
            <a:picLocks noChangeAspect="1" noChangeArrowheads="1"/>
          </p:cNvPicPr>
          <p:nvPr/>
        </p:nvPicPr>
        <p:blipFill>
          <a:blip r:embed="rId2"/>
          <a:srcRect b="11378"/>
          <a:stretch>
            <a:fillRect/>
          </a:stretch>
        </p:blipFill>
        <p:spPr bwMode="auto">
          <a:xfrm>
            <a:off x="155574" y="0"/>
            <a:ext cx="8416953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1&#10;&#10;Rittu Chandel&#10;&#10; "/>
          <p:cNvPicPr>
            <a:picLocks noChangeAspect="1" noChangeArrowheads="1"/>
          </p:cNvPicPr>
          <p:nvPr/>
        </p:nvPicPr>
        <p:blipFill>
          <a:blip r:embed="rId2"/>
          <a:srcRect b="6681"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&#10;&#10;Hypoalbuminemia&#10;&#10;-Impaired synthesis of B-lipoprotein&#10;produces a fatty liver&#10;- Atrophy of pancreas,salivary gland&#10;and i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247"/>
          <a:stretch>
            <a:fillRect/>
          </a:stretch>
        </p:blipFill>
        <p:spPr bwMode="auto">
          <a:xfrm>
            <a:off x="357158" y="428604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lderly persons&#10;&#10;&#10;&#10;&#10;&#10;&#10;&#10;indicative sign of malnutrition is delayed healing&#10;decubitus ulcers&#10;increased likelihood of cal..."/>
          <p:cNvPicPr>
            <a:picLocks noChangeAspect="1" noChangeArrowheads="1"/>
          </p:cNvPicPr>
          <p:nvPr/>
        </p:nvPicPr>
        <p:blipFill>
          <a:blip r:embed="rId2"/>
          <a:srcRect b="9812"/>
          <a:stretch>
            <a:fillRect/>
          </a:stretch>
        </p:blipFill>
        <p:spPr bwMode="auto">
          <a:xfrm>
            <a:off x="155574" y="142852"/>
            <a:ext cx="7988325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rasmic Kwashiorkar&#10;&#10;&#10;Initially marasmic-------then oedema develops&#10;&#10;14&#10;&#10;Rittu Chandel&#10;&#10; "/>
          <p:cNvPicPr>
            <a:picLocks noChangeAspect="1" noChangeArrowheads="1"/>
          </p:cNvPicPr>
          <p:nvPr/>
        </p:nvPicPr>
        <p:blipFill>
          <a:blip r:embed="rId2"/>
          <a:srcRect b="6681"/>
          <a:stretch>
            <a:fillRect/>
          </a:stretch>
        </p:blipFill>
        <p:spPr bwMode="auto">
          <a:xfrm>
            <a:off x="155574" y="0"/>
            <a:ext cx="8774144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Symptoms</a:t>
            </a:r>
            <a:r>
              <a:rPr lang="en-US" dirty="0" smtClean="0"/>
              <a:t> :</a:t>
            </a:r>
          </a:p>
          <a:p>
            <a:r>
              <a:rPr lang="en-US" dirty="0" smtClean="0"/>
              <a:t> Apathy and irritability</a:t>
            </a:r>
          </a:p>
          <a:p>
            <a:r>
              <a:rPr lang="en-US" dirty="0" smtClean="0"/>
              <a:t>The patient becomes weak and inefficient.</a:t>
            </a:r>
          </a:p>
          <a:p>
            <a:r>
              <a:rPr lang="en-US" dirty="0" smtClean="0"/>
              <a:t>Impaired cognition and consciousness.</a:t>
            </a:r>
          </a:p>
          <a:p>
            <a:r>
              <a:rPr lang="en-US" dirty="0" smtClean="0"/>
              <a:t>Temporary lactose deficiency</a:t>
            </a:r>
          </a:p>
          <a:p>
            <a:r>
              <a:rPr lang="en-US" dirty="0" err="1" smtClean="0"/>
              <a:t>Diarrhoea</a:t>
            </a:r>
            <a:endParaRPr lang="en-US" dirty="0" smtClean="0"/>
          </a:p>
          <a:p>
            <a:r>
              <a:rPr lang="en-US" dirty="0" err="1" smtClean="0"/>
              <a:t>Gonadal</a:t>
            </a:r>
            <a:r>
              <a:rPr lang="en-US" dirty="0" smtClean="0"/>
              <a:t> tissues atrophy</a:t>
            </a:r>
          </a:p>
          <a:p>
            <a:r>
              <a:rPr lang="en-US" dirty="0" smtClean="0"/>
              <a:t>Causes amenorrhea in women</a:t>
            </a:r>
          </a:p>
          <a:p>
            <a:r>
              <a:rPr lang="en-US" dirty="0" smtClean="0"/>
              <a:t>Causes libido in both men and women</a:t>
            </a:r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Shrinking of muscles</a:t>
            </a:r>
          </a:p>
          <a:p>
            <a:r>
              <a:rPr lang="en-US" dirty="0" smtClean="0"/>
              <a:t>Protrusion of bones</a:t>
            </a:r>
          </a:p>
          <a:p>
            <a:r>
              <a:rPr lang="en-US" dirty="0" smtClean="0"/>
              <a:t>The skin gets thin, pale, dry, inelastic and cold</a:t>
            </a:r>
          </a:p>
          <a:p>
            <a:r>
              <a:rPr lang="en-US" dirty="0" smtClean="0"/>
              <a:t>Hair fall</a:t>
            </a:r>
          </a:p>
          <a:p>
            <a:r>
              <a:rPr lang="en-US" dirty="0" smtClean="0"/>
              <a:t>Impaired wound healing</a:t>
            </a:r>
          </a:p>
          <a:p>
            <a:r>
              <a:rPr lang="en-US" dirty="0" smtClean="0"/>
              <a:t>Risk of hip fractures and ulcers increases in elderly patients</a:t>
            </a:r>
          </a:p>
          <a:p>
            <a:r>
              <a:rPr lang="en-US" dirty="0" smtClean="0"/>
              <a:t>Heart size and cardiac output decreases in severe cases</a:t>
            </a:r>
          </a:p>
          <a:p>
            <a:r>
              <a:rPr lang="en-US" dirty="0" smtClean="0"/>
              <a:t>A decrease in respiratory rate and vital capacity</a:t>
            </a:r>
          </a:p>
          <a:p>
            <a:r>
              <a:rPr lang="en-US" dirty="0" smtClean="0"/>
              <a:t>Liver, kidney or heart failure</a:t>
            </a:r>
          </a:p>
          <a:p>
            <a:r>
              <a:rPr lang="en-US" dirty="0" smtClean="0"/>
              <a:t>Acute PEM might also prove fatal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&#10;&#10;Cellular reactions to protein deficiency&#10;&#10;Decrease&#10;cellular RNA&#10;&#10;Decreased protein&#10;catabolism&#10;&#10;Decreased DNA&#10;synthesis&#10;..."/>
          <p:cNvPicPr>
            <a:picLocks noChangeAspect="1" noChangeArrowheads="1"/>
          </p:cNvPicPr>
          <p:nvPr/>
        </p:nvPicPr>
        <p:blipFill>
          <a:blip r:embed="rId2"/>
          <a:srcRect t="16854"/>
          <a:stretch>
            <a:fillRect/>
          </a:stretch>
        </p:blipFill>
        <p:spPr bwMode="auto">
          <a:xfrm>
            <a:off x="155574" y="285728"/>
            <a:ext cx="870270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Protein-energy malnutrition or PEM is the condition of lack of energy due to the deficiency of all the macronutrients and many micronutrients. </a:t>
            </a:r>
          </a:p>
          <a:p>
            <a:r>
              <a:rPr lang="en-US" dirty="0" smtClean="0"/>
              <a:t>It can occur suddenly or gradually. </a:t>
            </a:r>
          </a:p>
          <a:p>
            <a:r>
              <a:rPr lang="en-US" dirty="0" smtClean="0"/>
              <a:t>It can be graded as mild, moderate or severe. </a:t>
            </a:r>
          </a:p>
          <a:p>
            <a:r>
              <a:rPr lang="en-US" dirty="0" smtClean="0"/>
              <a:t>In developing countries, it affects children who are not provided with calories and proteins. </a:t>
            </a:r>
          </a:p>
          <a:p>
            <a:r>
              <a:rPr lang="en-US" dirty="0" smtClean="0"/>
              <a:t>In developed countries, it affects the older generation.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&#10;&#10;Cellular reactions to protein calorie deficiency&#10;&#10;Decrease&#10;cellular RNA&#10;&#10;Fall in tissue and&#10;cellular proteins and&#10;enzym..."/>
          <p:cNvPicPr>
            <a:picLocks noChangeAspect="1" noChangeArrowheads="1"/>
          </p:cNvPicPr>
          <p:nvPr/>
        </p:nvPicPr>
        <p:blipFill>
          <a:blip r:embed="rId2"/>
          <a:srcRect t="17642" b="-1148"/>
          <a:stretch>
            <a:fillRect/>
          </a:stretch>
        </p:blipFill>
        <p:spPr bwMode="auto">
          <a:xfrm>
            <a:off x="155574" y="357166"/>
            <a:ext cx="8702705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&#10;&#10;Laboratory Studies&#10;The WHO recommends the following laboratory tests:&#10; Blood glucose&#10; Examination of blood smears&#10; H..."/>
          <p:cNvPicPr>
            <a:picLocks noChangeAspect="1" noChangeArrowheads="1"/>
          </p:cNvPicPr>
          <p:nvPr/>
        </p:nvPicPr>
        <p:blipFill>
          <a:blip r:embed="rId2"/>
          <a:srcRect b="8247"/>
          <a:stretch>
            <a:fillRect/>
          </a:stretch>
        </p:blipFill>
        <p:spPr bwMode="auto">
          <a:xfrm>
            <a:off x="155574" y="0"/>
            <a:ext cx="8631268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5008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Diagnosis of Protein Energy Malnutrition</a:t>
            </a:r>
          </a:p>
          <a:p>
            <a:r>
              <a:rPr lang="en-US" dirty="0" smtClean="0"/>
              <a:t>PEM can be diagnosed by identifying the dietary history of the patient.</a:t>
            </a:r>
          </a:p>
          <a:p>
            <a:r>
              <a:rPr lang="en-US" dirty="0" smtClean="0"/>
              <a:t>The measurement of height and weight, fat distribution, anthropometric measurements of lean body mass should be examined.</a:t>
            </a:r>
          </a:p>
          <a:p>
            <a:r>
              <a:rPr lang="en-US" dirty="0" smtClean="0"/>
              <a:t>The Body Mass Index or BMI is calculated to measure the severity of PEM.</a:t>
            </a:r>
          </a:p>
          <a:p>
            <a:r>
              <a:rPr lang="en-US" dirty="0" smtClean="0"/>
              <a:t>Laboratory tests such as measurement of serum albumin, total lymphocyte count, </a:t>
            </a:r>
            <a:r>
              <a:rPr lang="en-US" dirty="0" err="1" smtClean="0"/>
              <a:t>transferrin</a:t>
            </a:r>
            <a:r>
              <a:rPr lang="en-US" dirty="0" smtClean="0"/>
              <a:t> and response to skin antigens can help to detect the severity of Protein Energy Malnutrition.</a:t>
            </a:r>
          </a:p>
          <a:p>
            <a:r>
              <a:rPr lang="en-US" dirty="0" smtClean="0"/>
              <a:t>The decreased level of hormones, lipids, fats, cholesterol, </a:t>
            </a:r>
            <a:r>
              <a:rPr lang="en-US" dirty="0" err="1" smtClean="0"/>
              <a:t>prealbumin</a:t>
            </a:r>
            <a:r>
              <a:rPr lang="en-US" dirty="0" smtClean="0"/>
              <a:t>, insulin-like growth factor,  </a:t>
            </a:r>
            <a:r>
              <a:rPr lang="en-US" dirty="0" err="1" smtClean="0"/>
              <a:t>fibronectin</a:t>
            </a:r>
            <a:r>
              <a:rPr lang="en-US" dirty="0" smtClean="0"/>
              <a:t>, calcium, magnesium, and phosphate can also help to diagnose PEM.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washiorkar&#10;&#10;&#10;Proteins - decreases&#10;hypoalbuminemia (&lt; 2.8 g/dl)&#10;Hypoglobulinemia&#10;• Amino acids&#10;essential amino acids ( br..."/>
          <p:cNvPicPr>
            <a:picLocks noChangeAspect="1" noChangeArrowheads="1"/>
          </p:cNvPicPr>
          <p:nvPr/>
        </p:nvPicPr>
        <p:blipFill>
          <a:blip r:embed="rId2"/>
          <a:srcRect b="8247"/>
          <a:stretch>
            <a:fillRect/>
          </a:stretch>
        </p:blipFill>
        <p:spPr bwMode="auto">
          <a:xfrm>
            <a:off x="155574" y="0"/>
            <a:ext cx="8774144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WASHIORKAR&#10;transferrin (&lt;150 mg/dl)&#10;Iron binding capacity &lt; 200 mcg/dl&#10;hypoglycemia&#10;lymphopenia&#10; growth hormone levels a..."/>
          <p:cNvPicPr>
            <a:picLocks noChangeAspect="1" noChangeArrowheads="1"/>
          </p:cNvPicPr>
          <p:nvPr/>
        </p:nvPicPr>
        <p:blipFill>
          <a:blip r:embed="rId2"/>
          <a:srcRect b="8247"/>
          <a:stretch>
            <a:fillRect/>
          </a:stretch>
        </p:blipFill>
        <p:spPr bwMode="auto">
          <a:xfrm>
            <a:off x="155574" y="214290"/>
            <a:ext cx="863126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RASMUS&#10;&#10;&#10;&#10;&#10;Urinary excretion of hydroxyproline diminished, reflecting&#10;impaired growth and wound healing&#10;Increased uri..."/>
          <p:cNvPicPr>
            <a:picLocks noChangeAspect="1" noChangeArrowheads="1"/>
          </p:cNvPicPr>
          <p:nvPr/>
        </p:nvPicPr>
        <p:blipFill>
          <a:blip r:embed="rId2"/>
          <a:srcRect b="11378"/>
          <a:stretch>
            <a:fillRect/>
          </a:stretch>
        </p:blipFill>
        <p:spPr bwMode="auto">
          <a:xfrm>
            <a:off x="155574" y="571480"/>
            <a:ext cx="8274077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EVENTIVE MEASURES&#10;&#10;&#10;From WHO expert committee on nutrition&#10;Health Promotion&#10;1.Measures directed to pregnant and lactati..."/>
          <p:cNvPicPr>
            <a:picLocks noChangeAspect="1" noChangeArrowheads="1"/>
          </p:cNvPicPr>
          <p:nvPr/>
        </p:nvPicPr>
        <p:blipFill>
          <a:blip r:embed="rId2"/>
          <a:srcRect b="12012"/>
          <a:stretch>
            <a:fillRect/>
          </a:stretch>
        </p:blipFill>
        <p:spPr bwMode="auto">
          <a:xfrm>
            <a:off x="155574" y="214290"/>
            <a:ext cx="884558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&#10;&#10;Specific Protection&#10;1.Immunization&#10;2.Food fortification&#10;3.Diet must contain protein and energy rich foods – milk, egg,&#10;..."/>
          <p:cNvPicPr>
            <a:picLocks noChangeAspect="1" noChangeArrowheads="1"/>
          </p:cNvPicPr>
          <p:nvPr/>
        </p:nvPicPr>
        <p:blipFill>
          <a:blip r:embed="rId2"/>
          <a:srcRect t="18241" b="9812"/>
          <a:stretch>
            <a:fillRect/>
          </a:stretch>
        </p:blipFill>
        <p:spPr bwMode="auto">
          <a:xfrm>
            <a:off x="155574" y="428604"/>
            <a:ext cx="877414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Treatment of PEM</a:t>
            </a:r>
          </a:p>
          <a:p>
            <a:r>
              <a:rPr lang="en-US" dirty="0" smtClean="0"/>
              <a:t>Oral feeding</a:t>
            </a:r>
          </a:p>
          <a:p>
            <a:r>
              <a:rPr lang="en-US" dirty="0" smtClean="0"/>
              <a:t>Avoiding lactose</a:t>
            </a:r>
          </a:p>
          <a:p>
            <a:r>
              <a:rPr lang="en-US" dirty="0" smtClean="0"/>
              <a:t>Supportive care</a:t>
            </a:r>
          </a:p>
          <a:p>
            <a:r>
              <a:rPr lang="en-US" dirty="0" smtClean="0"/>
              <a:t>Reduction in poverty</a:t>
            </a:r>
          </a:p>
          <a:p>
            <a:r>
              <a:rPr lang="en-US" dirty="0" smtClean="0"/>
              <a:t>Improving nutritional education and public health measures</a:t>
            </a:r>
          </a:p>
          <a:p>
            <a:r>
              <a:rPr lang="en-US" dirty="0" smtClean="0"/>
              <a:t>Starvation can be treated by providing a balanced diet</a:t>
            </a:r>
          </a:p>
          <a:p>
            <a:r>
              <a:rPr lang="en-US" dirty="0" smtClean="0"/>
              <a:t>Multivitamin supplements</a:t>
            </a:r>
          </a:p>
          <a:p>
            <a:r>
              <a:rPr lang="en-US" dirty="0" smtClean="0"/>
              <a:t>Treat infections and fluid and electrolyte abnormalities, in severe cases</a:t>
            </a:r>
          </a:p>
          <a:p>
            <a:r>
              <a:rPr lang="en-US" dirty="0" smtClean="0"/>
              <a:t> The micronutrients should be taken twice, the daily recommended allowance until recovery.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                      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 smtClean="0"/>
              <a:t>                                  Thank you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&#10;&#10;The World Health Organization (WHO) defines&#10;malnutrition as &quot;the cellular imbalance between the supply&#10;of nutrients and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772" b="6977"/>
          <a:stretch>
            <a:fillRect/>
          </a:stretch>
        </p:blipFill>
        <p:spPr bwMode="auto">
          <a:xfrm>
            <a:off x="214282" y="500042"/>
            <a:ext cx="857256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&#10;&#10;A global problem&#10;First national nutritional disorder&#10;&#10;&#10;&#10;Childhood mortality and morbidity&#10;Physical impairment&#10;Retardat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506" b="11378"/>
          <a:stretch>
            <a:fillRect/>
          </a:stretch>
        </p:blipFill>
        <p:spPr bwMode="auto">
          <a:xfrm>
            <a:off x="428596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Classification Of Protein Energy Malnutrition</a:t>
            </a:r>
          </a:p>
          <a:p>
            <a:pPr>
              <a:buNone/>
            </a:pPr>
            <a:r>
              <a:rPr lang="en-US" dirty="0" smtClean="0"/>
              <a:t>PEM can be classified into two types:</a:t>
            </a:r>
          </a:p>
          <a:p>
            <a:r>
              <a:rPr lang="en-US" dirty="0" smtClean="0"/>
              <a:t>Primary PEM</a:t>
            </a:r>
          </a:p>
          <a:p>
            <a:r>
              <a:rPr lang="en-US" dirty="0" smtClean="0"/>
              <a:t>Secondary PEM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Primary PEM</a:t>
            </a:r>
          </a:p>
          <a:p>
            <a:r>
              <a:rPr lang="en-US" dirty="0" smtClean="0"/>
              <a:t>This type of PEM is found in children. It is rarely found in the elders, the main cause being depression. </a:t>
            </a:r>
          </a:p>
          <a:p>
            <a:r>
              <a:rPr lang="en-US" dirty="0" smtClean="0"/>
              <a:t>It can also be caused due to child or elder abuse. In children, PEM is primarily of two types:</a:t>
            </a:r>
          </a:p>
          <a:p>
            <a:r>
              <a:rPr lang="en-US" dirty="0" smtClean="0"/>
              <a:t>Kwashiorkor</a:t>
            </a:r>
          </a:p>
          <a:p>
            <a:r>
              <a:rPr lang="en-US" dirty="0" err="1" smtClean="0"/>
              <a:t>Marasmus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Kwashiorkor</a:t>
            </a:r>
          </a:p>
          <a:p>
            <a:r>
              <a:rPr lang="en-US" dirty="0" smtClean="0"/>
              <a:t>This occurs due to the abandonment of breastfeeding before the actual age due to the birth of a younger sibling.</a:t>
            </a:r>
          </a:p>
          <a:p>
            <a:r>
              <a:rPr lang="en-US" dirty="0" smtClean="0"/>
              <a:t>Kwashiorkor may also be the outcome of acute illness such as gastroenteritis.</a:t>
            </a:r>
          </a:p>
          <a:p>
            <a:r>
              <a:rPr lang="en-US" dirty="0" smtClean="0"/>
              <a:t> It is confined only to a few parts of the world such as rural regions of Africa, Pacific Islands, Caribbean. In these places, the food is low in protein and high in carbohydrates.</a:t>
            </a:r>
          </a:p>
          <a:p>
            <a:r>
              <a:rPr lang="en-US" dirty="0" smtClean="0"/>
              <a:t>It causes leakage of the cell membrane, releasing the intravascular fluid and proteins. This results in </a:t>
            </a:r>
            <a:r>
              <a:rPr lang="en-US" dirty="0" smtClean="0">
                <a:solidFill>
                  <a:srgbClr val="FF0000"/>
                </a:solidFill>
              </a:rPr>
              <a:t>oedema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weakens the immunity of a person, making him susceptible to diseases.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/>
              <a:t>Marasmus</a:t>
            </a:r>
            <a:endParaRPr lang="en-US" b="1" dirty="0" smtClean="0"/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Fat and muscle depletion</a:t>
            </a:r>
          </a:p>
          <a:p>
            <a:r>
              <a:rPr lang="en-US" dirty="0" smtClean="0"/>
              <a:t>Most common in developing countries.</a:t>
            </a:r>
          </a:p>
          <a:p>
            <a:r>
              <a:rPr lang="en-US" dirty="0" smtClean="0"/>
              <a:t>More common than Kwashiorkor</a:t>
            </a:r>
          </a:p>
          <a:p>
            <a:r>
              <a:rPr lang="en-US" dirty="0" smtClean="0"/>
              <a:t>Prevalent in children younger than those affected by Kwashiorkor</a:t>
            </a:r>
          </a:p>
          <a:p>
            <a:r>
              <a:rPr lang="en-US" dirty="0" smtClean="0"/>
              <a:t>Cell-mediated immunity is impaired, making the children more susceptible to infections.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Secondary PEM</a:t>
            </a:r>
          </a:p>
          <a:p>
            <a:r>
              <a:rPr lang="en-US" dirty="0" smtClean="0"/>
              <a:t>It is caused due to disorders in the gastrointestinal tract.</a:t>
            </a:r>
          </a:p>
          <a:p>
            <a:r>
              <a:rPr lang="en-US" dirty="0" smtClean="0"/>
              <a:t>It can be caused due to infections, hyperthyroidism, trauma, burns, and other critical illnesses.</a:t>
            </a:r>
          </a:p>
          <a:p>
            <a:r>
              <a:rPr lang="en-US" dirty="0" smtClean="0"/>
              <a:t>It decreases appetite and impairs nutrient metabolism.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arasmus&#10;&#10;• Greek word marasmos, which&#10;means withering or wasting.&#10;• Chronic state of insufficient&#10;calorie intake&#10;• charac..."/>
          <p:cNvPicPr>
            <a:picLocks noChangeAspect="1" noChangeArrowheads="1"/>
          </p:cNvPicPr>
          <p:nvPr/>
        </p:nvPicPr>
        <p:blipFill>
          <a:blip r:embed="rId2"/>
          <a:srcRect t="18793" b="8247"/>
          <a:stretch>
            <a:fillRect/>
          </a:stretch>
        </p:blipFill>
        <p:spPr bwMode="auto">
          <a:xfrm>
            <a:off x="155574" y="1643050"/>
            <a:ext cx="8488391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USES&#10;&#10;&#10;Worldwide, the most common cause of is inadequate food&#10;intake&#10;ineffective weaning&#10;poor hygiene, economic factors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247"/>
          <a:stretch>
            <a:fillRect/>
          </a:stretch>
        </p:blipFill>
        <p:spPr bwMode="auto">
          <a:xfrm>
            <a:off x="642910" y="500042"/>
            <a:ext cx="800105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571</Words>
  <Application>Microsoft Office PowerPoint</Application>
  <PresentationFormat>On-screen Show (4:3)</PresentationFormat>
  <Paragraphs>80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PEM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ELCOT</dc:creator>
  <cp:lastModifiedBy>ELCOT</cp:lastModifiedBy>
  <cp:revision>19</cp:revision>
  <dcterms:created xsi:type="dcterms:W3CDTF">2020-11-02T06:57:58Z</dcterms:created>
  <dcterms:modified xsi:type="dcterms:W3CDTF">2020-11-02T07:25:03Z</dcterms:modified>
</cp:coreProperties>
</file>